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3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A522-6860-4EF6-9556-81FB22F55B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DF71-B486-42BF-A9DD-EFD7E72046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30427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A522-6860-4EF6-9556-81FB22F55B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DF71-B486-42BF-A9DD-EFD7E72046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92277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A522-6860-4EF6-9556-81FB22F55B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DF71-B486-42BF-A9DD-EFD7E720460A}" type="slidenum">
              <a:rPr lang="ru-KZ" smtClean="0"/>
              <a:t>‹#›</a:t>
            </a:fld>
            <a:endParaRPr 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1313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A522-6860-4EF6-9556-81FB22F55B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DF71-B486-42BF-A9DD-EFD7E72046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36119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A522-6860-4EF6-9556-81FB22F55B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DF71-B486-42BF-A9DD-EFD7E720460A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1449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A522-6860-4EF6-9556-81FB22F55B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DF71-B486-42BF-A9DD-EFD7E72046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832077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A522-6860-4EF6-9556-81FB22F55B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DF71-B486-42BF-A9DD-EFD7E72046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70862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A522-6860-4EF6-9556-81FB22F55B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DF71-B486-42BF-A9DD-EFD7E72046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5815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A522-6860-4EF6-9556-81FB22F55B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DF71-B486-42BF-A9DD-EFD7E72046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09212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A522-6860-4EF6-9556-81FB22F55B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DF71-B486-42BF-A9DD-EFD7E72046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54038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A522-6860-4EF6-9556-81FB22F55B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DF71-B486-42BF-A9DD-EFD7E72046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79440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A522-6860-4EF6-9556-81FB22F55B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DF71-B486-42BF-A9DD-EFD7E72046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98274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A522-6860-4EF6-9556-81FB22F55B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DF71-B486-42BF-A9DD-EFD7E72046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49493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A522-6860-4EF6-9556-81FB22F55B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DF71-B486-42BF-A9DD-EFD7E72046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1794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A522-6860-4EF6-9556-81FB22F55B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DF71-B486-42BF-A9DD-EFD7E72046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21276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A522-6860-4EF6-9556-81FB22F55B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DF71-B486-42BF-A9DD-EFD7E72046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58351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BA522-6860-4EF6-9556-81FB22F55B4C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D9CDF71-B486-42BF-A9DD-EFD7E72046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2117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A8D3630-D95B-8984-4D8C-95F6ACC384F5}"/>
              </a:ext>
            </a:extLst>
          </p:cNvPr>
          <p:cNvSpPr txBox="1"/>
          <p:nvPr/>
        </p:nvSpPr>
        <p:spPr>
          <a:xfrm>
            <a:off x="3198302" y="67004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Environmental Aspects of Mechanochemistry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6881ED-5F94-ABCE-13F8-F3AF90109B5A}"/>
              </a:ext>
            </a:extLst>
          </p:cNvPr>
          <p:cNvSpPr txBox="1"/>
          <p:nvPr/>
        </p:nvSpPr>
        <p:spPr>
          <a:xfrm>
            <a:off x="612396" y="1028343"/>
            <a:ext cx="9030748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Mechanochemistry and Green Chemistry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The 12 Principles of Green Chemistry, established by Anastas and Warner, provide a framework for sustainable chemical processes. Mechanochemistry aligns well with many of these principles.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Relevant green chemistry principles:</a:t>
            </a:r>
            <a:endParaRPr lang="en-US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1. Prevention:</a:t>
            </a:r>
            <a:r>
              <a:rPr lang="en-US" b="0" i="0" dirty="0">
                <a:effectLst/>
                <a:latin typeface="fkGroteskNeue"/>
              </a:rPr>
              <a:t> Avoid waste generation by designing synthesis for 100% atom economy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1" i="0" dirty="0">
                <a:effectLst/>
                <a:latin typeface="fkGroteskNeue"/>
              </a:rPr>
              <a:t>2. Atom economy:</a:t>
            </a:r>
            <a:r>
              <a:rPr lang="en-US" b="0" i="0" dirty="0">
                <a:effectLst/>
                <a:latin typeface="fkGroteskNeue"/>
              </a:rPr>
              <a:t> Minimize waste by using all reactants; no excess reagents needed in solid-state reactions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1" i="0" dirty="0">
                <a:effectLst/>
                <a:latin typeface="fkGroteskNeue"/>
              </a:rPr>
              <a:t>5. Safer solvents:</a:t>
            </a:r>
            <a:r>
              <a:rPr lang="en-US" b="0" i="0" dirty="0">
                <a:effectLst/>
                <a:latin typeface="fkGroteskNeue"/>
              </a:rPr>
              <a:t> Eliminate or minimize solvent use entirely; ideal for mechanochemistry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1" i="0" dirty="0">
                <a:effectLst/>
                <a:latin typeface="fkGroteskNeue"/>
              </a:rPr>
              <a:t>6. Energy efficiency:</a:t>
            </a:r>
            <a:r>
              <a:rPr lang="en-US" b="0" i="0" dirty="0">
                <a:effectLst/>
                <a:latin typeface="fkGroteskNeue"/>
              </a:rPr>
              <a:t> Lower temperature and pressure requirements reduce energy footprint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1" i="0" dirty="0">
                <a:effectLst/>
                <a:latin typeface="fkGroteskNeue"/>
              </a:rPr>
              <a:t>8. Reduce derivatives:</a:t>
            </a:r>
            <a:r>
              <a:rPr lang="en-US" b="0" i="0" dirty="0">
                <a:effectLst/>
                <a:latin typeface="fkGroteskNeue"/>
              </a:rPr>
              <a:t> Direct synthesis without protecting group chemistry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1" i="0" dirty="0">
                <a:effectLst/>
                <a:latin typeface="fkGroteskNeue"/>
              </a:rPr>
              <a:t>10. Reduce toxicity:</a:t>
            </a:r>
            <a:r>
              <a:rPr lang="en-US" b="0" i="0" dirty="0">
                <a:effectLst/>
                <a:latin typeface="fkGroteskNeue"/>
              </a:rPr>
              <a:t> Inherently safer reactions; no toxic solvents or byproducts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Mechanochemistry alignment: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Solvent-free or minimal-solvent processes naturally avoid toxic organic solvents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Room-temperature operation reduces energy input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Direct synthesis reduces process complexity and waste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Scalable from lab to production maintaining green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3544431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2E4EEE-D9AC-9587-B938-B96AF62B9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66B9871-940D-D0DC-1AC2-142359D5E381}"/>
              </a:ext>
            </a:extLst>
          </p:cNvPr>
          <p:cNvSpPr txBox="1"/>
          <p:nvPr/>
        </p:nvSpPr>
        <p:spPr>
          <a:xfrm>
            <a:off x="3198302" y="67004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Environmental Aspects of Mechanochemistry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2E1555-84AF-2FE0-5458-F7CE43E5E856}"/>
              </a:ext>
            </a:extLst>
          </p:cNvPr>
          <p:cNvSpPr txBox="1"/>
          <p:nvPr/>
        </p:nvSpPr>
        <p:spPr>
          <a:xfrm>
            <a:off x="385894" y="436336"/>
            <a:ext cx="963895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Environmental Advantages of Mechanochemical Processes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Solvent elimination:</a:t>
            </a:r>
            <a:endParaRPr lang="fr-FR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Traditional synthesis: reactions conducted in organic solvents (toluene, dichloromethane, acetone, DMF) requiring distillation, waste treatment, incineration.</a:t>
            </a:r>
          </a:p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Mechanochemical alternative: solid-state or solvent-free reactions eliminate solvent recovery and disposal costs, ~50–90% reduction in chemical waste per kg product.</a:t>
            </a:r>
          </a:p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Example: synthesis of aspirin from acetic anhydride and salicylic acid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Conventional: solvent-based, ~100 L solvent per kg aspirin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Mechanochemical: dry milling, solvent-free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Energy efficiency:</a:t>
            </a:r>
            <a:endParaRPr lang="fr-FR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Conventional thermal synthesis: often requires 120–200°C or higher; energy-intensive heating, cooling cycles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Mechanochemical synthesis: often room temperature or &lt;100°C; minimal energy per reaction</a:t>
            </a:r>
          </a:p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Energy comparison: ball milling typically consumes 5–20 kWh/kg vs. 50–100+ kWh/kg for thermal processes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Reaction time and yield:</a:t>
            </a:r>
            <a:endParaRPr lang="fr-FR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Mechanochemistry: minutes to hours for complete conversion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Conventional: hours to days</a:t>
            </a:r>
          </a:p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Higher atom economy: fewer side reactions, higher yields (often 90–98% vs. 70–85%)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Water consumption:</a:t>
            </a:r>
            <a:endParaRPr lang="fr-FR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Mechanochemistry: minimal or zero water in reaction (dry grinding)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Conventional wet chemistry: significant water use for solvation, washing, crystallization</a:t>
            </a:r>
          </a:p>
        </p:txBody>
      </p:sp>
    </p:spTree>
    <p:extLst>
      <p:ext uri="{BB962C8B-B14F-4D97-AF65-F5344CB8AC3E}">
        <p14:creationId xmlns:p14="http://schemas.microsoft.com/office/powerpoint/2010/main" val="3519586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48F8B-A1EE-22A7-A555-638E3282F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D8013F7-081A-2151-3BE8-78FA1FBD6A29}"/>
              </a:ext>
            </a:extLst>
          </p:cNvPr>
          <p:cNvSpPr txBox="1"/>
          <p:nvPr/>
        </p:nvSpPr>
        <p:spPr>
          <a:xfrm>
            <a:off x="3198302" y="67004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Environmental Aspects of Mechanochemistry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892894-9A05-DA66-D195-2759D5F4C236}"/>
              </a:ext>
            </a:extLst>
          </p:cNvPr>
          <p:cNvSpPr txBox="1"/>
          <p:nvPr/>
        </p:nvSpPr>
        <p:spPr>
          <a:xfrm>
            <a:off x="604007" y="474345"/>
            <a:ext cx="934953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Designing Green Mechanochemical Processes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Precursor selection:</a:t>
            </a:r>
            <a:endParaRPr lang="fr-FR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Choose starting materials with minimal environmental impact: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Prefer oxides, carbonates, or hydroxides over toxic metal salts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Select bio-based or renewable precursors where possible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Minimize heavy metal content (Pb, Cd, Cr forbidden in many applications)</a:t>
            </a:r>
          </a:p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Example: synthesis of MgAl₂O₄ spinel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Green route: MgO + Al₂O₃ (simple oxides, industrially available, low toxicity)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Conventional: Mg(NO₃)₂ + Al(NO₃)₃ (toxic nitrogen oxides released upon decomposition)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Milling atmosphere and media: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Inert atmosphere (argon, nitrogen): prevents oxidation and contamination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Air or oxygen atmosphere: enables on-purpose oxidation without oxidizing agents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Grinding media: ceramic, agate, or tungsten carbide preferred over steel (lower contamination)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Minimizing additives: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Dry milling preferred over liquid-assisted milling (LAG) to avoid solvent disposal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If LAG needed, use water or biodegradable solvents (ethanol, glycerol)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Milling auxiliary agents: kept to minimum necessary (surfactants, grinding aids)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Post-treatment optimization: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Direct product use preferred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If heating required, combine with electrical or solar energy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Minimal washing; if necessary, use water only</a:t>
            </a:r>
          </a:p>
        </p:txBody>
      </p:sp>
    </p:spTree>
    <p:extLst>
      <p:ext uri="{BB962C8B-B14F-4D97-AF65-F5344CB8AC3E}">
        <p14:creationId xmlns:p14="http://schemas.microsoft.com/office/powerpoint/2010/main" val="2252473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AAB0C-B371-B6D6-15C2-2C2025666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C315FFC-D2DA-8B5C-D2F0-1EF6DF655F19}"/>
              </a:ext>
            </a:extLst>
          </p:cNvPr>
          <p:cNvSpPr txBox="1"/>
          <p:nvPr/>
        </p:nvSpPr>
        <p:spPr>
          <a:xfrm>
            <a:off x="3198302" y="67004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Environmental Aspects of Mechanochemistry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A45CFA-DA6F-0EEF-1CF1-D32D103E091B}"/>
              </a:ext>
            </a:extLst>
          </p:cNvPr>
          <p:cNvSpPr txBox="1"/>
          <p:nvPr/>
        </p:nvSpPr>
        <p:spPr>
          <a:xfrm>
            <a:off x="-2796" y="565094"/>
            <a:ext cx="609879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sz="1400" b="1" i="0" dirty="0">
                <a:effectLst/>
                <a:latin typeface="var(--font-fk-grotesk)"/>
              </a:rPr>
              <a:t> Life Cycle Assessment (LCA) of Mechanochemical Synthesis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LCA methodology: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sz="1400" b="0" i="0" dirty="0">
                <a:effectLst/>
                <a:latin typeface="fkGroteskNeue"/>
              </a:rPr>
              <a:t>Quantitative environmental impact evaluation from raw materials to disposal.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Four phases: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+mj-lt"/>
              <a:buAutoNum type="arabicPeriod"/>
            </a:pPr>
            <a:r>
              <a:rPr lang="fr-FR" sz="1400" b="1" i="0" dirty="0">
                <a:effectLst/>
                <a:latin typeface="fkGroteskNeue"/>
              </a:rPr>
              <a:t>Goal and scope definition:</a:t>
            </a:r>
            <a:r>
              <a:rPr lang="fr-FR" sz="1400" b="0" i="0" dirty="0">
                <a:effectLst/>
                <a:latin typeface="fkGroteskNeue"/>
              </a:rPr>
              <a:t> System boundaries, functional unit (e.g., 1 kg product)</a:t>
            </a:r>
          </a:p>
          <a:p>
            <a:pPr algn="l">
              <a:buFont typeface="+mj-lt"/>
              <a:buAutoNum type="arabicPeriod"/>
            </a:pPr>
            <a:r>
              <a:rPr lang="fr-FR" sz="1400" b="1" i="0" dirty="0">
                <a:effectLst/>
                <a:latin typeface="fkGroteskNeue"/>
              </a:rPr>
              <a:t>Life cycle inventory (LCI):</a:t>
            </a:r>
            <a:r>
              <a:rPr lang="fr-FR" sz="1400" b="0" i="0" dirty="0">
                <a:effectLst/>
                <a:latin typeface="fkGroteskNeue"/>
              </a:rPr>
              <a:t> Account for all inputs (materials, energy, water) and outputs (products, emissions, waste)</a:t>
            </a:r>
          </a:p>
          <a:p>
            <a:pPr algn="l">
              <a:buFont typeface="+mj-lt"/>
              <a:buAutoNum type="arabicPeriod"/>
            </a:pPr>
            <a:r>
              <a:rPr lang="fr-FR" sz="1400" b="1" i="0" dirty="0">
                <a:effectLst/>
                <a:latin typeface="fkGroteskNeue"/>
              </a:rPr>
              <a:t>Life cycle impact assessment (LCIA):</a:t>
            </a:r>
            <a:r>
              <a:rPr lang="fr-FR" sz="1400" b="0" i="0" dirty="0">
                <a:effectLst/>
                <a:latin typeface="fkGroteskNeue"/>
              </a:rPr>
              <a:t> Evaluate environmental impacts (climate change, water use, toxicity, energy)</a:t>
            </a:r>
          </a:p>
          <a:p>
            <a:pPr algn="l">
              <a:buFont typeface="+mj-lt"/>
              <a:buAutoNum type="arabicPeriod"/>
            </a:pPr>
            <a:r>
              <a:rPr lang="fr-FR" sz="1400" b="1" i="0" dirty="0">
                <a:effectLst/>
                <a:latin typeface="fkGroteskNeue"/>
              </a:rPr>
              <a:t>Interpretation:</a:t>
            </a:r>
            <a:r>
              <a:rPr lang="fr-FR" sz="1400" b="0" i="0" dirty="0">
                <a:effectLst/>
                <a:latin typeface="fkGroteskNeue"/>
              </a:rPr>
              <a:t> Compare scenarios, identify improvement opportunities</a:t>
            </a:r>
          </a:p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Example comparison: TiO₂ nanoparticles</a:t>
            </a:r>
            <a:endParaRPr lang="fr-FR" sz="1400" b="0" i="0" dirty="0">
              <a:effectLst/>
              <a:latin typeface="fkGroteskNeue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96674659-4AE6-817E-0078-27F2114A05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97622"/>
              </p:ext>
            </p:extLst>
          </p:nvPr>
        </p:nvGraphicFramePr>
        <p:xfrm>
          <a:off x="535250" y="3429000"/>
          <a:ext cx="8596311" cy="3169920"/>
        </p:xfrm>
        <a:graphic>
          <a:graphicData uri="http://schemas.openxmlformats.org/drawingml/2006/table">
            <a:tbl>
              <a:tblPr/>
              <a:tblGrid>
                <a:gridCol w="2865437">
                  <a:extLst>
                    <a:ext uri="{9D8B030D-6E8A-4147-A177-3AD203B41FA5}">
                      <a16:colId xmlns:a16="http://schemas.microsoft.com/office/drawing/2014/main" val="4108256723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948086055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36287836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b="1">
                          <a:effectLst/>
                        </a:rPr>
                        <a:t>Metric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b="1">
                          <a:effectLst/>
                        </a:rPr>
                        <a:t>Sol-gel (conventional)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b="1">
                          <a:effectLst/>
                        </a:rPr>
                        <a:t>Mechanochemical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7204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>
                          <a:effectLst/>
                        </a:rPr>
                        <a:t>Raw materials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>
                          <a:effectLst/>
                        </a:rPr>
                        <a:t>TiCl₄, ethanol, water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>
                          <a:effectLst/>
                        </a:rPr>
                        <a:t>TiO₂, ethanol (optional)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33708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>
                          <a:effectLst/>
                        </a:rPr>
                        <a:t>Energy (kWh/kg)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KZ">
                          <a:effectLst/>
                        </a:rPr>
                        <a:t>80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KZ">
                          <a:effectLst/>
                        </a:rPr>
                        <a:t>15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73300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>
                          <a:effectLst/>
                        </a:rPr>
                        <a:t>Solvent waste (L/kg)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KZ">
                          <a:effectLst/>
                        </a:rPr>
                        <a:t>50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KZ">
                          <a:effectLst/>
                        </a:rPr>
                        <a:t>0–5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7238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>
                          <a:effectLst/>
                        </a:rPr>
                        <a:t>CO₂ emissions (kg/kg)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KZ">
                          <a:effectLst/>
                        </a:rPr>
                        <a:t>25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KZ">
                          <a:effectLst/>
                        </a:rPr>
                        <a:t>4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03802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>
                          <a:effectLst/>
                        </a:rPr>
                        <a:t>Water consumption (L/kg)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KZ">
                          <a:effectLst/>
                        </a:rPr>
                        <a:t>100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KZ">
                          <a:effectLst/>
                        </a:rPr>
                        <a:t>5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31208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>
                          <a:effectLst/>
                        </a:rPr>
                        <a:t>Product purity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KZ">
                          <a:effectLst/>
                        </a:rPr>
                        <a:t>99.5%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KZ">
                          <a:effectLst/>
                        </a:rPr>
                        <a:t>99.8%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98389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>
                          <a:effectLst/>
                        </a:rPr>
                        <a:t>Cost ($/kg)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KZ">
                          <a:effectLst/>
                        </a:rPr>
                        <a:t>800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KZ" dirty="0">
                          <a:effectLst/>
                        </a:rPr>
                        <a:t>200</a:t>
                      </a:r>
                    </a:p>
                  </a:txBody>
                  <a:tcPr marL="60960" marR="60960" marT="60960" marB="60960" anchor="ctr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460900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8D52113-DDCC-0031-E5FA-DC2B351FA5AE}"/>
              </a:ext>
            </a:extLst>
          </p:cNvPr>
          <p:cNvSpPr txBox="1"/>
          <p:nvPr/>
        </p:nvSpPr>
        <p:spPr>
          <a:xfrm>
            <a:off x="5862390" y="1549110"/>
            <a:ext cx="61112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sz="1200" b="0" i="0" dirty="0">
                <a:effectLst/>
                <a:latin typeface="fkGroteskNeue"/>
              </a:rPr>
              <a:t>Mechanochemical route shows 80–90% reduction in environmental impact across most metrics.</a:t>
            </a:r>
          </a:p>
          <a:p>
            <a:pPr algn="l">
              <a:buNone/>
            </a:pPr>
            <a:r>
              <a:rPr lang="fr-FR" sz="1200" b="1" i="0" dirty="0">
                <a:effectLst/>
                <a:latin typeface="fkGroteskNeue"/>
              </a:rPr>
              <a:t>Case study: LaFeO₃ perovskite</a:t>
            </a:r>
            <a:br>
              <a:rPr lang="fr-FR" sz="1200" b="0" i="0" dirty="0">
                <a:effectLst/>
                <a:latin typeface="fkGroteskNeue"/>
              </a:rPr>
            </a:br>
            <a:r>
              <a:rPr lang="fr-FR" sz="1200" b="0" i="0" dirty="0">
                <a:effectLst/>
                <a:latin typeface="fkGroteskNeue"/>
              </a:rPr>
              <a:t>Conventional synthesis (solution combustion at 600°C) vs. mechanochemical (room-temperature ball milling)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200" b="0" i="0" dirty="0">
                <a:effectLst/>
                <a:latin typeface="fkGroteskNeue"/>
              </a:rPr>
              <a:t>Energy: 70 kWh → 8 kWh (88% reduction)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200" b="0" i="0" dirty="0">
                <a:effectLst/>
                <a:latin typeface="fkGroteskNeue"/>
              </a:rPr>
              <a:t>Waste: significant organic residues → minimal inorganic dust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200" b="0" i="0" dirty="0">
                <a:effectLst/>
                <a:latin typeface="fkGroteskNeue"/>
              </a:rPr>
              <a:t>LCA score: mechanochemical 60% lower environmental burden</a:t>
            </a:r>
          </a:p>
        </p:txBody>
      </p:sp>
    </p:spTree>
    <p:extLst>
      <p:ext uri="{BB962C8B-B14F-4D97-AF65-F5344CB8AC3E}">
        <p14:creationId xmlns:p14="http://schemas.microsoft.com/office/powerpoint/2010/main" val="955502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2A3C26-B705-CF03-B478-0E421CA75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A62250F-310B-9516-6586-2B9031315D1B}"/>
              </a:ext>
            </a:extLst>
          </p:cNvPr>
          <p:cNvSpPr txBox="1"/>
          <p:nvPr/>
        </p:nvSpPr>
        <p:spPr>
          <a:xfrm>
            <a:off x="3198302" y="67004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Environmental Aspects of Mechanochemistry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422F2C-7E6F-867D-15C4-88472C683934}"/>
              </a:ext>
            </a:extLst>
          </p:cNvPr>
          <p:cNvSpPr txBox="1"/>
          <p:nvPr/>
        </p:nvSpPr>
        <p:spPr>
          <a:xfrm>
            <a:off x="503340" y="296911"/>
            <a:ext cx="8896524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1600" b="1" i="0" dirty="0">
                <a:effectLst/>
                <a:latin typeface="var(--font-fk-grotesk)"/>
              </a:rPr>
              <a:t>Waste Recycling and Remediation via Mechanochemistry</a:t>
            </a:r>
          </a:p>
          <a:p>
            <a:pPr algn="l">
              <a:buNone/>
            </a:pPr>
            <a:r>
              <a:rPr lang="en-US" sz="1600" b="1" i="0" dirty="0">
                <a:effectLst/>
                <a:latin typeface="fkGroteskNeue"/>
              </a:rPr>
              <a:t>Battery recycling:</a:t>
            </a:r>
            <a:endParaRPr lang="en-US" sz="16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600" b="0" i="0" dirty="0">
                <a:effectLst/>
                <a:latin typeface="fkGroteskNeue"/>
              </a:rPr>
              <a:t>Lithium-ion batteries contain valuable metals (Li, Co, Ni) and toxic lead or cadmium. Mechanical treatment (crushing, grinding) combined with leaching recovers metals.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Dry milling: separates cathode material, anode graphite, separator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Acid leaching of milled cathode: dissolves Co, Ni, Li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Recovery rates: 90–98% of strategic metals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Alternative to pyrometallurgy (high-temperature energy-intensive smelting)</a:t>
            </a:r>
          </a:p>
          <a:p>
            <a:pPr algn="l">
              <a:buNone/>
            </a:pPr>
            <a:r>
              <a:rPr lang="en-US" sz="1600" b="1" i="0" dirty="0">
                <a:effectLst/>
                <a:latin typeface="fkGroteskNeue"/>
              </a:rPr>
              <a:t>Plastic waste recycling:</a:t>
            </a:r>
            <a:endParaRPr lang="en-US" sz="16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600" b="0" i="0" dirty="0">
                <a:effectLst/>
                <a:latin typeface="fkGroteskNeue"/>
              </a:rPr>
              <a:t>Mechanical degradation (grinding) of plastic waste produces shorter-chain oligomers suitable for repolymerization or use as monomers.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PET (polyethylene terephthalate) from bottles mechanically depolymerized via grinding and thermal treatment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Energy: 50% lower than virgin synthesis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Example: Adidas and other brands now use mechanochemically recycled polyester in products</a:t>
            </a:r>
          </a:p>
          <a:p>
            <a:pPr algn="l">
              <a:buNone/>
            </a:pPr>
            <a:r>
              <a:rPr lang="en-US" sz="1600" b="1" i="0" dirty="0">
                <a:effectLst/>
                <a:latin typeface="fkGroteskNeue"/>
              </a:rPr>
              <a:t>Heavy metal remediation:</a:t>
            </a:r>
            <a:endParaRPr lang="en-US" sz="16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600" b="0" i="0" dirty="0">
                <a:effectLst/>
                <a:latin typeface="fkGroteskNeue"/>
              </a:rPr>
              <a:t>Contaminated soil or waste water treated by mechanochemically activated adsorbents (activated carbon, clay, oxides).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Milling increases surface area and reactive sites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Adsorption capacity 2–5× higher than untreated material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Cost reduction and efficiency improvement</a:t>
            </a:r>
          </a:p>
          <a:p>
            <a:pPr algn="l">
              <a:buNone/>
            </a:pPr>
            <a:r>
              <a:rPr lang="en-US" sz="1600" b="1" i="0" dirty="0">
                <a:effectLst/>
                <a:latin typeface="fkGroteskNeue"/>
              </a:rPr>
              <a:t>Hazardous waste destruction:</a:t>
            </a:r>
            <a:endParaRPr lang="en-US" sz="16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600" b="0" i="0" dirty="0">
                <a:effectLst/>
                <a:latin typeface="fkGroteskNeue"/>
              </a:rPr>
              <a:t>Persistent organic pollutants (POPs) and dioxins mechanochemically activated for destruction.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Ball milling can break C-Cl bonds and aromatic rings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Combined with oxidizing atmosphere enables complete mineralization to CO₂ and HCl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  <a:latin typeface="fkGroteskNeue"/>
              </a:rPr>
              <a:t>Non-toxic waste product</a:t>
            </a:r>
          </a:p>
        </p:txBody>
      </p:sp>
    </p:spTree>
    <p:extLst>
      <p:ext uri="{BB962C8B-B14F-4D97-AF65-F5344CB8AC3E}">
        <p14:creationId xmlns:p14="http://schemas.microsoft.com/office/powerpoint/2010/main" val="2726934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EF023-CDAA-DD77-0BDC-DB779A10F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976AD94-6590-3B2A-E094-19DDDC195674}"/>
              </a:ext>
            </a:extLst>
          </p:cNvPr>
          <p:cNvSpPr txBox="1"/>
          <p:nvPr/>
        </p:nvSpPr>
        <p:spPr>
          <a:xfrm>
            <a:off x="3198302" y="67004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Environmental Aspects of Mechanochemistry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8B4475-A155-A2A8-DC0C-590E4BC70C17}"/>
              </a:ext>
            </a:extLst>
          </p:cNvPr>
          <p:cNvSpPr txBox="1"/>
          <p:nvPr/>
        </p:nvSpPr>
        <p:spPr>
          <a:xfrm>
            <a:off x="436227" y="499825"/>
            <a:ext cx="9089471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1400" b="1" i="0" dirty="0">
                <a:effectLst/>
                <a:latin typeface="var(--font-fk-grotesk)"/>
              </a:rPr>
              <a:t>Sustainability Strategy and Future Outlook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Current status: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en-US" sz="1400" b="0" i="0" dirty="0">
                <a:effectLst/>
                <a:latin typeface="fkGroteskNeue"/>
              </a:rPr>
              <a:t>Mechanochemistry increasingly recognized as key green technology for circular economy and carbon-neutral manufacturing.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Publications trend:</a:t>
            </a:r>
            <a:r>
              <a:rPr lang="en-US" sz="1400" b="0" i="0" dirty="0">
                <a:effectLst/>
                <a:latin typeface="fkGroteskNeue"/>
              </a:rPr>
              <a:t> Mechanochemistry journals and conference abstracts emphasize sustainability; &gt;40% of recent papers mention green chemistry, LCA, or waste reduction.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Industrial adoption: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Pharmaceutical: several APIs synthesized mechanochemically at multi-ton scales (Merck, Novartis pilot programs)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Cement/concrete: mechanical activation now standard in modern plants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Recycling: mechanochemical preprocessing increasingly common in e-waste and battery recycling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Policy drivers: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EU Green Deal: targets circular economy and CO₂ neutrality by 2050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China and other nations implementing strict waste management and emissions regulations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Corporate sustainability commitments (net-zero targets) driving mechanochemical investment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Future perspectives: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Integration of mechanochemistry with renewable energy (solar, wind) to power mills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Coupling with other green technologies (enzymatic catalysis, photochemistry)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AI-optimized process design for minimal environmental footprint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Standardization of LCA methodology for mechanochemical processes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Scale-up of waste recycling processes to industrial production levels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Challenges:</a:t>
            </a:r>
            <a:endParaRPr lang="en-US" sz="1400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Upfront capital cost for equipment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Knowledge gap in industry; education and training needed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Standardization and regulatory approval for new processes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  <a:latin typeface="fkGroteskNeue"/>
              </a:rPr>
              <a:t>Competition with cheaper (but less sustainable) conventional methods</a:t>
            </a:r>
          </a:p>
          <a:p>
            <a:pPr algn="l">
              <a:buNone/>
            </a:pPr>
            <a:r>
              <a:rPr lang="en-US" sz="1400" b="1" i="0" dirty="0">
                <a:effectLst/>
                <a:latin typeface="fkGroteskNeue"/>
              </a:rPr>
              <a:t>Takeaway:</a:t>
            </a:r>
            <a:br>
              <a:rPr lang="en-US" sz="1400" b="0" i="0" dirty="0">
                <a:effectLst/>
                <a:latin typeface="fkGroteskNeue"/>
              </a:rPr>
            </a:br>
            <a:r>
              <a:rPr lang="en-US" sz="1400" b="0" i="0" dirty="0">
                <a:effectLst/>
                <a:latin typeface="fkGroteskNeue"/>
              </a:rPr>
              <a:t>Mechanochemistry is not just scientifically interesting—it is a practical pathway to sustainable manufacturing aligned with global environmental and economic imperatives</a:t>
            </a:r>
          </a:p>
        </p:txBody>
      </p:sp>
    </p:spTree>
    <p:extLst>
      <p:ext uri="{BB962C8B-B14F-4D97-AF65-F5344CB8AC3E}">
        <p14:creationId xmlns:p14="http://schemas.microsoft.com/office/powerpoint/2010/main" val="379279170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1309</Words>
  <Application>Microsoft Office PowerPoint</Application>
  <PresentationFormat>Широкоэкранный</PresentationFormat>
  <Paragraphs>135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fkGroteskNeue</vt:lpstr>
      <vt:lpstr>Trebuchet MS</vt:lpstr>
      <vt:lpstr>var(--font-fk-grotesk)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Бахадур Аскар</dc:creator>
  <cp:lastModifiedBy>Бахадур Аскар</cp:lastModifiedBy>
  <cp:revision>1</cp:revision>
  <dcterms:created xsi:type="dcterms:W3CDTF">2025-11-09T15:02:41Z</dcterms:created>
  <dcterms:modified xsi:type="dcterms:W3CDTF">2025-11-09T15:06:33Z</dcterms:modified>
</cp:coreProperties>
</file>